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62" r:id="rId4"/>
    <p:sldId id="259" r:id="rId5"/>
    <p:sldId id="261" r:id="rId6"/>
    <p:sldId id="260" r:id="rId7"/>
    <p:sldId id="257" r:id="rId8"/>
    <p:sldId id="263"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2801" autoAdjust="0"/>
  </p:normalViewPr>
  <p:slideViewPr>
    <p:cSldViewPr snapToGrid="0">
      <p:cViewPr varScale="1">
        <p:scale>
          <a:sx n="95" d="100"/>
          <a:sy n="95" d="100"/>
        </p:scale>
        <p:origin x="88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E2E20-DB3D-42FA-9281-DFC529961513}" type="datetimeFigureOut">
              <a:rPr lang="en-US" smtClean="0"/>
              <a:t>6/9/2019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7B834-7146-4F22-9F2E-2124CDFF452F}" type="slidenum">
              <a:rPr lang="en-US" smtClean="0"/>
              <a:t>‹#›</a:t>
            </a:fld>
            <a:endParaRPr lang="en-US"/>
          </a:p>
        </p:txBody>
      </p:sp>
    </p:spTree>
    <p:extLst>
      <p:ext uri="{BB962C8B-B14F-4D97-AF65-F5344CB8AC3E}">
        <p14:creationId xmlns:p14="http://schemas.microsoft.com/office/powerpoint/2010/main" val="420360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OH during discussion.</a:t>
            </a:r>
          </a:p>
        </p:txBody>
      </p:sp>
      <p:sp>
        <p:nvSpPr>
          <p:cNvPr id="4" name="Slide Number Placeholder 3"/>
          <p:cNvSpPr>
            <a:spLocks noGrp="1"/>
          </p:cNvSpPr>
          <p:nvPr>
            <p:ph type="sldNum" sz="quarter" idx="10"/>
          </p:nvPr>
        </p:nvSpPr>
        <p:spPr/>
        <p:txBody>
          <a:bodyPr/>
          <a:lstStyle/>
          <a:p>
            <a:fld id="{64D7B834-7146-4F22-9F2E-2124CDFF452F}" type="slidenum">
              <a:rPr lang="en-US" smtClean="0"/>
              <a:t>2</a:t>
            </a:fld>
            <a:endParaRPr lang="en-US"/>
          </a:p>
        </p:txBody>
      </p:sp>
    </p:spTree>
    <p:extLst>
      <p:ext uri="{BB962C8B-B14F-4D97-AF65-F5344CB8AC3E}">
        <p14:creationId xmlns:p14="http://schemas.microsoft.com/office/powerpoint/2010/main" val="201676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Reciprocal relationship between wet and dry in order to drive research</a:t>
            </a:r>
          </a:p>
        </p:txBody>
      </p:sp>
      <p:sp>
        <p:nvSpPr>
          <p:cNvPr id="4" name="Slide Number Placeholder 3"/>
          <p:cNvSpPr>
            <a:spLocks noGrp="1"/>
          </p:cNvSpPr>
          <p:nvPr>
            <p:ph type="sldNum" sz="quarter" idx="10"/>
          </p:nvPr>
        </p:nvSpPr>
        <p:spPr/>
        <p:txBody>
          <a:bodyPr/>
          <a:lstStyle/>
          <a:p>
            <a:fld id="{64D7B834-7146-4F22-9F2E-2124CDFF452F}" type="slidenum">
              <a:rPr lang="en-US" smtClean="0"/>
              <a:t>3</a:t>
            </a:fld>
            <a:endParaRPr lang="en-US"/>
          </a:p>
        </p:txBody>
      </p:sp>
    </p:spTree>
    <p:extLst>
      <p:ext uri="{BB962C8B-B14F-4D97-AF65-F5344CB8AC3E}">
        <p14:creationId xmlns:p14="http://schemas.microsoft.com/office/powerpoint/2010/main" val="413959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are done by repeated perturbations and measurements. This can lead to refinements of the model.</a:t>
            </a:r>
          </a:p>
          <a:p>
            <a:endParaRPr lang="en-US" dirty="0"/>
          </a:p>
          <a:p>
            <a:r>
              <a:rPr lang="en-US" dirty="0"/>
              <a:t>Through this, behaviors can be found which can even lead to the development of clear mathematical governing equations. And you could go the other way too, by having equations to simulate behaviors.</a:t>
            </a:r>
          </a:p>
          <a:p>
            <a:endParaRPr lang="en-US" dirty="0"/>
          </a:p>
          <a:p>
            <a:r>
              <a:rPr lang="en-US" dirty="0"/>
              <a:t>Many parts of these systems are not linear.</a:t>
            </a:r>
          </a:p>
        </p:txBody>
      </p:sp>
      <p:sp>
        <p:nvSpPr>
          <p:cNvPr id="4" name="Slide Number Placeholder 3"/>
          <p:cNvSpPr>
            <a:spLocks noGrp="1"/>
          </p:cNvSpPr>
          <p:nvPr>
            <p:ph type="sldNum" sz="quarter" idx="10"/>
          </p:nvPr>
        </p:nvSpPr>
        <p:spPr/>
        <p:txBody>
          <a:bodyPr/>
          <a:lstStyle/>
          <a:p>
            <a:fld id="{64D7B834-7146-4F22-9F2E-2124CDFF452F}" type="slidenum">
              <a:rPr lang="en-US" smtClean="0"/>
              <a:t>4</a:t>
            </a:fld>
            <a:endParaRPr lang="en-US"/>
          </a:p>
        </p:txBody>
      </p:sp>
    </p:spTree>
    <p:extLst>
      <p:ext uri="{BB962C8B-B14F-4D97-AF65-F5344CB8AC3E}">
        <p14:creationId xmlns:p14="http://schemas.microsoft.com/office/powerpoint/2010/main" val="415579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Complex systems </a:t>
            </a:r>
            <a:r>
              <a:rPr lang="en-US" dirty="0"/>
              <a:t>can include behavior that is time-dependent and complex. A fundamental component of systems is the feedback loop, or the control loop.</a:t>
            </a:r>
          </a:p>
          <a:p>
            <a:endParaRPr lang="en-US" dirty="0"/>
          </a:p>
          <a:p>
            <a:r>
              <a:rPr lang="en-US" dirty="0"/>
              <a:t>Feedback loop: Use information from the current function output to adjust the function’s parameters for the next time step.</a:t>
            </a:r>
          </a:p>
        </p:txBody>
      </p:sp>
      <p:sp>
        <p:nvSpPr>
          <p:cNvPr id="4" name="Slide Number Placeholder 3"/>
          <p:cNvSpPr>
            <a:spLocks noGrp="1"/>
          </p:cNvSpPr>
          <p:nvPr>
            <p:ph type="sldNum" sz="quarter" idx="10"/>
          </p:nvPr>
        </p:nvSpPr>
        <p:spPr/>
        <p:txBody>
          <a:bodyPr/>
          <a:lstStyle/>
          <a:p>
            <a:fld id="{64D7B834-7146-4F22-9F2E-2124CDFF452F}" type="slidenum">
              <a:rPr lang="en-US" smtClean="0"/>
              <a:t>5</a:t>
            </a:fld>
            <a:endParaRPr lang="en-US"/>
          </a:p>
        </p:txBody>
      </p:sp>
    </p:spTree>
    <p:extLst>
      <p:ext uri="{BB962C8B-B14F-4D97-AF65-F5344CB8AC3E}">
        <p14:creationId xmlns:p14="http://schemas.microsoft.com/office/powerpoint/2010/main" val="39876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6</a:t>
            </a:fld>
            <a:endParaRPr lang="en-US"/>
          </a:p>
        </p:txBody>
      </p:sp>
    </p:spTree>
    <p:extLst>
      <p:ext uri="{BB962C8B-B14F-4D97-AF65-F5344CB8AC3E}">
        <p14:creationId xmlns:p14="http://schemas.microsoft.com/office/powerpoint/2010/main" val="224034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7</a:t>
            </a:fld>
            <a:endParaRPr lang="en-US"/>
          </a:p>
        </p:txBody>
      </p:sp>
    </p:spTree>
    <p:extLst>
      <p:ext uri="{BB962C8B-B14F-4D97-AF65-F5344CB8AC3E}">
        <p14:creationId xmlns:p14="http://schemas.microsoft.com/office/powerpoint/2010/main" val="13078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model is never perfect: Assumptions exist.</a:t>
            </a:r>
            <a:br>
              <a:rPr lang="en-US" dirty="0"/>
            </a:br>
            <a:br>
              <a:rPr lang="en-US" dirty="0"/>
            </a:br>
            <a:r>
              <a:rPr lang="en-US" dirty="0"/>
              <a:t>Verification: Mathematical correctness -&gt; The model is calculated correctly given assumptions made.</a:t>
            </a:r>
            <a:br>
              <a:rPr lang="en-US" dirty="0"/>
            </a:br>
            <a:r>
              <a:rPr lang="en-US" dirty="0"/>
              <a:t>Were the assumptions translated correctly to equations, equations were combined or simplified correctly, and model was solved correctly. Verifications are like a type of control.</a:t>
            </a:r>
            <a:br>
              <a:rPr lang="en-US" dirty="0"/>
            </a:br>
            <a:br>
              <a:rPr lang="en-US" dirty="0"/>
            </a:br>
            <a:r>
              <a:rPr lang="en-US" dirty="0"/>
              <a:t>Validation: Ability to capture the real system. Do the assumptions match experimental data? You can:</a:t>
            </a:r>
            <a:br>
              <a:rPr lang="en-US" dirty="0"/>
            </a:br>
            <a:r>
              <a:rPr lang="en-US" dirty="0"/>
              <a:t>- Show the model reproduces a known behavior</a:t>
            </a:r>
            <a:br>
              <a:rPr lang="en-US" dirty="0"/>
            </a:br>
            <a:r>
              <a:rPr lang="en-US" dirty="0"/>
              <a:t>- Determine the parameters that works for the model and compare to the real system</a:t>
            </a:r>
            <a:br>
              <a:rPr lang="en-US" dirty="0"/>
            </a:br>
            <a:r>
              <a:rPr lang="en-US" dirty="0"/>
              <a:t>- Predict from the model a behavior, and test if it is true in the real system.</a:t>
            </a:r>
            <a:br>
              <a:rPr lang="en-US" dirty="0"/>
            </a:br>
            <a:r>
              <a:rPr lang="en-US" dirty="0"/>
              <a:t>If the model can predict something that was not used in the process of building the model, it is a </a:t>
            </a:r>
            <a:r>
              <a:rPr lang="en-US" b="1" dirty="0"/>
              <a:t>strong validation.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Value must be added by a model</a:t>
            </a:r>
            <a:r>
              <a:rPr lang="en-US" b="0" dirty="0"/>
              <a:t> in order to be useful. Proper verification and strong validation</a:t>
            </a:r>
            <a:r>
              <a:rPr lang="en-US" b="1" dirty="0"/>
              <a:t> </a:t>
            </a:r>
            <a:r>
              <a:rPr lang="en-US" b="0" dirty="0"/>
              <a:t>leads to a useful model.</a:t>
            </a:r>
            <a:br>
              <a:rPr lang="en-US" b="0" dirty="0"/>
            </a:br>
            <a:r>
              <a:rPr lang="en-US" b="0" dirty="0"/>
              <a:t>The model might allow us to confirm or test an unknown hypothesis. Or it may help design something. </a:t>
            </a:r>
            <a:endParaRPr lang="en-US" b="1" dirty="0"/>
          </a:p>
        </p:txBody>
      </p:sp>
      <p:sp>
        <p:nvSpPr>
          <p:cNvPr id="4" name="Slide Number Placeholder 3"/>
          <p:cNvSpPr>
            <a:spLocks noGrp="1"/>
          </p:cNvSpPr>
          <p:nvPr>
            <p:ph type="sldNum" sz="quarter" idx="10"/>
          </p:nvPr>
        </p:nvSpPr>
        <p:spPr/>
        <p:txBody>
          <a:bodyPr/>
          <a:lstStyle/>
          <a:p>
            <a:fld id="{64D7B834-7146-4F22-9F2E-2124CDFF452F}" type="slidenum">
              <a:rPr lang="en-US" smtClean="0"/>
              <a:t>8</a:t>
            </a:fld>
            <a:endParaRPr lang="en-US"/>
          </a:p>
        </p:txBody>
      </p:sp>
    </p:spTree>
    <p:extLst>
      <p:ext uri="{BB962C8B-B14F-4D97-AF65-F5344CB8AC3E}">
        <p14:creationId xmlns:p14="http://schemas.microsoft.com/office/powerpoint/2010/main" val="128291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31AE-4146-46E7-AD17-3D3BD80FBF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807B1-070C-4072-A24A-A8DA00BC8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A5ED1C-0811-4A90-BC35-416C725E5CF4}"/>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1ACA60CB-D297-46A7-81F6-F882D8DB8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76130-5B3B-4AE4-A5F8-7F296A3E86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5225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7012-98A5-4872-9212-18BC885A76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245480-8793-4DB2-8A3E-981DA8A57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DDC7B-D8FB-4812-B1F5-89923530AC93}"/>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B12BD422-6192-4FF5-B930-213A1686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7098E-458E-47AC-B91D-808E6CDBCF2C}"/>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00458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AB84AC-51B8-4581-9C38-73B19C94F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4DE59-C344-4817-9E05-68A618728D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E7DBD-4031-47FE-A78B-E3A941B954AD}"/>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816DC2F9-6D0C-4B31-990A-D60EBDEFE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64EE4-EBB9-42AD-BF7C-5D1A346C4586}"/>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74878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7D4-EB9F-4786-9324-F7CE4CD5E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3BD368-C445-43F9-A9D1-2CFABBC125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C1BE6-61AE-4C8D-AF59-32137CA2032F}"/>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638350EF-1EC4-4ED3-858D-BDB10D5FB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BAF91-3C47-46E4-B0E3-01A55C37329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32282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B6E3-4ED8-4561-A6F7-30B53AC10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D070E-5627-4414-A483-E15564CA2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98AFD7-17C8-40C9-92B3-8A17939D7E9C}"/>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893FEE23-1C1F-46AE-9CBA-034900614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A5BDD-A18D-4FBC-91A7-FDD8515449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12525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04BC-CDFD-44D7-86B2-81DA6883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0B1230-D678-4317-B574-0943BDA774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AD227-6B86-4187-896A-97113F860F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EEDA-640F-4A81-836E-0D04EE22965B}"/>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3023F5FE-F3E4-4AB5-8037-5619BA6E3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CC71D-86E4-49A9-B7E5-C1D227B0CAD1}"/>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5467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19B7-7147-419D-8E4B-FBCB8FF7D8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DD46-D3F9-4303-A132-E09C55367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CA9022-7243-46A8-B7DB-9603ABB3401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A854A6-2A4F-48FC-B0AF-A5FFD516C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8823E8-CC43-4947-B939-1BD4834CE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A3D068-A194-4DE6-874E-DB102A2D4D15}"/>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8" name="Footer Placeholder 7">
            <a:extLst>
              <a:ext uri="{FF2B5EF4-FFF2-40B4-BE49-F238E27FC236}">
                <a16:creationId xmlns:a16="http://schemas.microsoft.com/office/drawing/2014/main" id="{B8FD2A06-5626-4791-91D6-803EF4FDFC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04BE-E5F7-4E83-B8B6-1E8A3448A8A4}"/>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0387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257-7784-4427-A3B6-1FA403C28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C6482-4C35-4E8A-9F57-8F4677137E56}"/>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4" name="Footer Placeholder 3">
            <a:extLst>
              <a:ext uri="{FF2B5EF4-FFF2-40B4-BE49-F238E27FC236}">
                <a16:creationId xmlns:a16="http://schemas.microsoft.com/office/drawing/2014/main" id="{8D63F134-4094-429D-B1D2-007E32D76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CA4B5-3427-45C4-B35B-687D63AE03C8}"/>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66224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017DA-ED9E-4221-BA46-81B3A2B11502}"/>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3" name="Footer Placeholder 2">
            <a:extLst>
              <a:ext uri="{FF2B5EF4-FFF2-40B4-BE49-F238E27FC236}">
                <a16:creationId xmlns:a16="http://schemas.microsoft.com/office/drawing/2014/main" id="{1CF3C88E-2443-470B-9B13-A75B2683EE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AE0F37-62A2-43F4-8AB5-1E61BB886507}"/>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404164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FCA6-0CBB-4773-A090-3C1661CAB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20B7BD-60B0-4409-9C5A-17AA01B53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7286DD-79AF-45A4-A53F-0AB867E6F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1024BA-7D57-4E16-A5E3-2DD42EF7771C}"/>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37BE3DD9-0FAA-4DE8-BE75-3B3DC9019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C8709-FACF-4E4E-9E58-7FD38E5AFF2B}"/>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37808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4041-B62B-4EF7-8769-F60A42E28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960846-5C2A-42EA-BD83-3B3C8BDAF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F4060D-FBD6-4D71-94F6-B569262AB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8D347E-3AE7-42F4-A31A-6E2EA4F4C167}"/>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593CEA15-7A24-498F-BA5B-C55158B8C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89D97-5E39-4A75-A835-2B9BD593BAD3}"/>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014557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7E79C-8351-4F71-BD24-D6C800CD4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33AC6-1D46-484D-8B15-0D81DB0DB2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8DC67-F740-425E-A811-A29B83E8E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5F5B722E-A40E-4667-99ED-98F75CF3A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4FE9C0-0ADB-48A1-9789-2383A6275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01C0C-9C38-4CB6-8227-C445F26DB666}" type="slidenum">
              <a:rPr lang="en-US" smtClean="0"/>
              <a:t>‹#›</a:t>
            </a:fld>
            <a:endParaRPr lang="en-US"/>
          </a:p>
        </p:txBody>
      </p:sp>
    </p:spTree>
    <p:extLst>
      <p:ext uri="{BB962C8B-B14F-4D97-AF65-F5344CB8AC3E}">
        <p14:creationId xmlns:p14="http://schemas.microsoft.com/office/powerpoint/2010/main" val="2111210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customXml" Target="../../customXml/item1.xml"/></Relationships>
</file>

<file path=ppt/slides/_rels/slide2.xml.rels><?xml version="1.0" encoding="UTF-8" standalone="yes"?>
<Relationships xmlns="http://schemas.openxmlformats.org/package/2006/relationships"><Relationship Id="rId3" Type="http://schemas.openxmlformats.org/officeDocument/2006/relationships/hyperlink" Target="https://forms.gle/FyQrBKaR9biiVbH4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soundbio/soundbioigem2019" TargetMode="External"/><Relationship Id="rId4" Type="http://schemas.openxmlformats.org/officeDocument/2006/relationships/hyperlink" Target="https://tellurium.readthedocs.io/en/latest/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youtu.be/-N8J9R6_oqY" TargetMode="External"/><Relationship Id="rId5" Type="http://schemas.openxmlformats.org/officeDocument/2006/relationships/image" Target="../media/image8.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2.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FD08-9916-4A1D-BA20-76689C318964}"/>
              </a:ext>
            </a:extLst>
          </p:cNvPr>
          <p:cNvSpPr>
            <a:spLocks noGrp="1"/>
          </p:cNvSpPr>
          <p:nvPr>
            <p:ph type="ctrTitle"/>
          </p:nvPr>
        </p:nvSpPr>
        <p:spPr>
          <a:xfrm>
            <a:off x="1226634" y="2940012"/>
            <a:ext cx="9738732" cy="2387600"/>
          </a:xfrm>
        </p:spPr>
        <p:txBody>
          <a:bodyPr/>
          <a:lstStyle/>
          <a:p>
            <a:r>
              <a:rPr lang="en-US" dirty="0"/>
              <a:t>Prerequisites + Intro to Biological Models</a:t>
            </a:r>
          </a:p>
        </p:txBody>
      </p:sp>
      <p:sp>
        <p:nvSpPr>
          <p:cNvPr id="3" name="Subtitle 2">
            <a:extLst>
              <a:ext uri="{FF2B5EF4-FFF2-40B4-BE49-F238E27FC236}">
                <a16:creationId xmlns:a16="http://schemas.microsoft.com/office/drawing/2014/main" id="{C010AD35-FED1-4007-B9EA-D6ECBA3584E3}"/>
              </a:ext>
            </a:extLst>
          </p:cNvPr>
          <p:cNvSpPr>
            <a:spLocks noGrp="1"/>
          </p:cNvSpPr>
          <p:nvPr>
            <p:ph type="subTitle" idx="1"/>
          </p:nvPr>
        </p:nvSpPr>
        <p:spPr>
          <a:xfrm>
            <a:off x="1524000" y="5419687"/>
            <a:ext cx="9144000" cy="1655762"/>
          </a:xfrm>
        </p:spPr>
        <p:txBody>
          <a:bodyPr/>
          <a:lstStyle/>
          <a:p>
            <a:r>
              <a:rPr lang="en-US" dirty="0"/>
              <a:t>June 9, 2019 (Adapted from 2018 slides for UW </a:t>
            </a:r>
            <a:r>
              <a:rPr lang="en-US" dirty="0" err="1"/>
              <a:t>iGEM</a:t>
            </a:r>
            <a:r>
              <a:rPr lang="en-US" dirty="0"/>
              <a:t>)</a:t>
            </a:r>
            <a:br>
              <a:rPr lang="en-US" dirty="0"/>
            </a:br>
            <a:r>
              <a:rPr lang="en-US" dirty="0"/>
              <a:t>(Using some material from BIOEN 485)</a:t>
            </a:r>
          </a:p>
        </p:txBody>
      </p:sp>
      <p:pic>
        <p:nvPicPr>
          <p:cNvPr id="2050" name="Picture 2" descr="Lombardi virtualcell">
            <a:extLst>
              <a:ext uri="{FF2B5EF4-FFF2-40B4-BE49-F238E27FC236}">
                <a16:creationId xmlns:a16="http://schemas.microsoft.com/office/drawing/2014/main" id="{5880E83F-67E1-4F1D-9507-B08DFA7A4A80}"/>
              </a:ext>
            </a:extLst>
          </p:cNvPr>
          <p:cNvPicPr>
            <a:picLocks noChangeAspect="1" noChangeArrowheads="1"/>
          </p:cNvPicPr>
          <p:nvPr>
            <p:custDataLst>
              <p:custData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871913" y="1079733"/>
            <a:ext cx="44481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5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Note: There is an anonymous feedback form you can use.</a:t>
            </a:r>
          </a:p>
          <a:p>
            <a:pPr lvl="1"/>
            <a:r>
              <a:rPr lang="en-US" dirty="0">
                <a:hlinkClick r:id="rId3"/>
              </a:rPr>
              <a:t>https://forms.gle/FyQrBKaR9biiVbH49</a:t>
            </a:r>
            <a:r>
              <a:rPr lang="en-US" dirty="0"/>
              <a:t> </a:t>
            </a:r>
          </a:p>
          <a:p>
            <a:r>
              <a:rPr lang="en-US" dirty="0"/>
              <a:t>Some other links of interest:</a:t>
            </a:r>
          </a:p>
          <a:p>
            <a:pPr lvl="1"/>
            <a:r>
              <a:rPr lang="en-US" dirty="0"/>
              <a:t>Tellurium </a:t>
            </a:r>
            <a:r>
              <a:rPr lang="en-US" dirty="0" err="1"/>
              <a:t>ReadtheDocs</a:t>
            </a:r>
            <a:r>
              <a:rPr lang="en-US" dirty="0"/>
              <a:t>: </a:t>
            </a:r>
            <a:r>
              <a:rPr lang="en-US" u="sng" dirty="0">
                <a:hlinkClick r:id="rId4"/>
              </a:rPr>
              <a:t>https://tellurium.readthedocs.io/en/latest/index.html</a:t>
            </a:r>
            <a:r>
              <a:rPr lang="en-US" dirty="0"/>
              <a:t> </a:t>
            </a:r>
          </a:p>
          <a:p>
            <a:pPr lvl="1"/>
            <a:r>
              <a:rPr lang="en-US" dirty="0"/>
              <a:t>GitHub: </a:t>
            </a:r>
            <a:r>
              <a:rPr lang="en-US" u="sng" dirty="0">
                <a:hlinkClick r:id="rId5"/>
              </a:rPr>
              <a:t>https://github.com/soundbio/soundbioigem2019</a:t>
            </a:r>
            <a:endParaRPr lang="en-US" u="sng" dirty="0"/>
          </a:p>
          <a:p>
            <a:r>
              <a:rPr lang="en-US" u="sng" dirty="0"/>
              <a:t>These are all on the </a:t>
            </a:r>
            <a:r>
              <a:rPr lang="en-US" u="sng" dirty="0" err="1"/>
              <a:t>iGEM</a:t>
            </a:r>
            <a:r>
              <a:rPr lang="en-US" u="sng" dirty="0"/>
              <a:t> Resources/</a:t>
            </a:r>
            <a:r>
              <a:rPr lang="en-US" u="sng"/>
              <a:t>Links document!</a:t>
            </a:r>
            <a:endParaRPr lang="en-US" dirty="0"/>
          </a:p>
        </p:txBody>
      </p:sp>
    </p:spTree>
    <p:extLst>
      <p:ext uri="{BB962C8B-B14F-4D97-AF65-F5344CB8AC3E}">
        <p14:creationId xmlns:p14="http://schemas.microsoft.com/office/powerpoint/2010/main" val="376801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EA16-43F7-4808-9DA2-B3FDDC07B6D6}"/>
              </a:ext>
            </a:extLst>
          </p:cNvPr>
          <p:cNvSpPr>
            <a:spLocks noGrp="1"/>
          </p:cNvSpPr>
          <p:nvPr>
            <p:ph type="title"/>
          </p:nvPr>
        </p:nvSpPr>
        <p:spPr>
          <a:xfrm>
            <a:off x="838200" y="365125"/>
            <a:ext cx="10515600" cy="1325563"/>
          </a:xfrm>
        </p:spPr>
        <p:txBody>
          <a:bodyPr/>
          <a:lstStyle/>
          <a:p>
            <a:r>
              <a:rPr lang="en-US"/>
              <a:t>What are we trying to do?</a:t>
            </a:r>
            <a:endParaRPr lang="en-US" dirty="0"/>
          </a:p>
        </p:txBody>
      </p:sp>
      <p:pic>
        <p:nvPicPr>
          <p:cNvPr id="28" name="Picture 2" descr="https://ars.els-cdn.com/content/image/1-s2.0-S1084952115001287-gr1.jpg">
            <a:extLst>
              <a:ext uri="{FF2B5EF4-FFF2-40B4-BE49-F238E27FC236}">
                <a16:creationId xmlns:a16="http://schemas.microsoft.com/office/drawing/2014/main" id="{63627EE9-F51B-4A5F-81CA-3C940118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097" y="1521355"/>
            <a:ext cx="7033806" cy="485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2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www.researchgate.net/profile/Allan_Brasier/publication/263585301/figure/fig4/AS:202745190588421@1425349628368/Systems-approaches-to-EMT-Systems-biology-is-an-iterative-process-of-high-throughput.png">
            <a:extLst>
              <a:ext uri="{FF2B5EF4-FFF2-40B4-BE49-F238E27FC236}">
                <a16:creationId xmlns:a16="http://schemas.microsoft.com/office/drawing/2014/main" id="{3A30899C-1294-44D0-8A6C-258B524AD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3037"/>
            <a:ext cx="571500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piece of paper&#10;&#10;Description generated with high confidence">
            <a:extLst>
              <a:ext uri="{FF2B5EF4-FFF2-40B4-BE49-F238E27FC236}">
                <a16:creationId xmlns:a16="http://schemas.microsoft.com/office/drawing/2014/main" id="{815B521C-8187-45B2-9486-1AA0CE16C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283" y="1036397"/>
            <a:ext cx="5092146" cy="5080440"/>
          </a:xfrm>
          <a:prstGeom prst="rect">
            <a:avLst/>
          </a:prstGeom>
        </p:spPr>
      </p:pic>
      <p:pic>
        <p:nvPicPr>
          <p:cNvPr id="4" name="Picture 2" descr="https://ars.els-cdn.com/content/image/1-s2.0-S1084952115001287-gr6.jpg">
            <a:extLst>
              <a:ext uri="{FF2B5EF4-FFF2-40B4-BE49-F238E27FC236}">
                <a16:creationId xmlns:a16="http://schemas.microsoft.com/office/drawing/2014/main" id="{4FAFCFD7-F52E-452F-8CF3-6DA1CFA4D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387" y="661510"/>
            <a:ext cx="6390323" cy="583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ars.els-cdn.com/content/image/1-s2.0-S1084952115001287-gr7.jpg">
            <a:extLst>
              <a:ext uri="{FF2B5EF4-FFF2-40B4-BE49-F238E27FC236}">
                <a16:creationId xmlns:a16="http://schemas.microsoft.com/office/drawing/2014/main" id="{9A97079D-8FB4-4E66-AD4A-1A1FD60A4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1" y="1286577"/>
            <a:ext cx="5381625"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A5B540-8A15-4B41-BA39-E338B4E541CB}"/>
              </a:ext>
            </a:extLst>
          </p:cNvPr>
          <p:cNvSpPr txBox="1"/>
          <p:nvPr/>
        </p:nvSpPr>
        <p:spPr>
          <a:xfrm>
            <a:off x="5623560" y="295465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D927C00-E93B-401D-A4F3-7CF5CE35D337}"/>
                  </a:ext>
                </a:extLst>
              </p:cNvPr>
              <p:cNvSpPr/>
              <p:nvPr/>
            </p:nvSpPr>
            <p:spPr>
              <a:xfrm>
                <a:off x="5380294" y="1031051"/>
                <a:ext cx="6745573" cy="4454746"/>
              </a:xfrm>
              <a:prstGeom prst="rect">
                <a:avLst/>
              </a:prstGeom>
            </p:spPr>
            <p:txBody>
              <a:bodyPr wrap="square">
                <a:spAutoFit/>
              </a:bodyPr>
              <a:lstStyle/>
              <a:p>
                <a:pPr algn="ctr"/>
                <a:r>
                  <a:rPr lang="en-US" sz="2800" dirty="0">
                    <a:latin typeface="Cambria Math" panose="02040503050406030204" pitchFamily="18" charset="0"/>
                    <a:ea typeface="Cambria Math" panose="02040503050406030204" pitchFamily="18" charset="0"/>
                  </a:rPr>
                  <a:t>Feedback Loop</a:t>
                </a:r>
              </a:p>
              <a:p>
                <a:endParaRPr lang="en-US" sz="28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r>
                        <a:rPr lang="en-US" sz="2800" b="0" i="0" smtClean="0">
                          <a:latin typeface="Cambria Math" panose="02040503050406030204" pitchFamily="18" charset="0"/>
                          <a:ea typeface="Cambria Math" panose="02040503050406030204" pitchFamily="18" charset="0"/>
                        </a:rPr>
                        <m:t>:</m:t>
                      </m:r>
                    </m:oMath>
                  </m:oMathPara>
                </a14:m>
                <a:endParaRPr lang="en-US" sz="2800" b="0" dirty="0">
                  <a:latin typeface="Cambria Math" panose="02040503050406030204" pitchFamily="18" charset="0"/>
                </a:endParaRPr>
              </a:p>
              <a:p>
                <a:pPr algn="ctr"/>
                <a:r>
                  <a:rPr lang="en-US" sz="2800" b="0" dirty="0">
                    <a:latin typeface="Cambria Math" panose="02040503050406030204" pitchFamily="18" charset="0"/>
                  </a:rPr>
                  <a:t>parameters that describe the model.</a:t>
                </a:r>
                <a:br>
                  <a:rPr lang="en-US" sz="2800" b="0" dirty="0">
                    <a:latin typeface="Cambria Math" panose="02040503050406030204" pitchFamily="18" charset="0"/>
                  </a:rPr>
                </a:br>
                <a:endParaRPr lang="en-US" sz="28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rPr>
                            <m:t>,…</m:t>
                          </m:r>
                        </m:e>
                      </m:d>
                    </m:oMath>
                  </m:oMathPara>
                </a14:m>
                <a:endParaRPr lang="en-US" sz="2800" b="0" i="1" dirty="0">
                  <a:latin typeface="Cambria Math" panose="02040503050406030204" pitchFamily="18" charset="0"/>
                </a:endParaRPr>
              </a:p>
              <a:p>
                <a:pPr/>
                <a:br>
                  <a:rPr lang="en-US" sz="2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𝜓𝛼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𝜓𝛾</m:t>
                          </m:r>
                          <m:r>
                            <a:rPr lang="en-US" sz="2800" b="0" i="1" smtClean="0">
                              <a:latin typeface="Cambria Math" panose="02040503050406030204" pitchFamily="18" charset="0"/>
                            </a:rPr>
                            <m:t>,…</m:t>
                          </m:r>
                        </m:e>
                      </m:d>
                    </m:oMath>
                  </m:oMathPara>
                </a14:m>
                <a:br>
                  <a:rPr lang="en-US" sz="2800" b="0" dirty="0"/>
                </a:br>
                <a:endParaRPr lang="en-US" sz="2800" b="0" dirty="0"/>
              </a:p>
              <a:p>
                <a:pPr algn="ctr"/>
                <a:br>
                  <a:rPr lang="en-US" sz="2800" dirty="0"/>
                </a:br>
                <a:r>
                  <a:rPr lang="en-US" sz="2800" dirty="0"/>
                  <a:t>Where </a:t>
                </a:r>
                <a14:m>
                  <m:oMath xmlns:m="http://schemas.openxmlformats.org/officeDocument/2006/math">
                    <m:r>
                      <a:rPr lang="en-US" sz="2800" b="0" i="1" smtClean="0">
                        <a:latin typeface="Cambria Math" panose="02040503050406030204" pitchFamily="18" charset="0"/>
                        <a:ea typeface="Cambria Math" panose="02040503050406030204" pitchFamily="18" charset="0"/>
                      </a:rPr>
                      <m:t>𝜓</m:t>
                    </m:r>
                  </m:oMath>
                </a14:m>
                <a:r>
                  <a:rPr lang="en-US" sz="2800" b="0" dirty="0"/>
                  <a:t> is some scaling factor.</a:t>
                </a:r>
              </a:p>
            </p:txBody>
          </p:sp>
        </mc:Choice>
        <mc:Fallback xmlns="">
          <p:sp>
            <p:nvSpPr>
              <p:cNvPr id="5" name="Rectangle 4">
                <a:extLst>
                  <a:ext uri="{FF2B5EF4-FFF2-40B4-BE49-F238E27FC236}">
                    <a16:creationId xmlns:a16="http://schemas.microsoft.com/office/drawing/2014/main" id="{9D927C00-E93B-401D-A4F3-7CF5CE35D337}"/>
                  </a:ext>
                </a:extLst>
              </p:cNvPr>
              <p:cNvSpPr>
                <a:spLocks noRot="1" noChangeAspect="1" noMove="1" noResize="1" noEditPoints="1" noAdjustHandles="1" noChangeArrowheads="1" noChangeShapeType="1" noTextEdit="1"/>
              </p:cNvSpPr>
              <p:nvPr/>
            </p:nvSpPr>
            <p:spPr>
              <a:xfrm>
                <a:off x="5380294" y="1031051"/>
                <a:ext cx="6745573" cy="4454746"/>
              </a:xfrm>
              <a:prstGeom prst="rect">
                <a:avLst/>
              </a:prstGeom>
              <a:blipFill>
                <a:blip r:embed="rId4"/>
                <a:stretch>
                  <a:fillRect t="-1368" b="-1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ounded Rectangular Callout 1"/>
              <p:cNvSpPr/>
              <p:nvPr/>
            </p:nvSpPr>
            <p:spPr>
              <a:xfrm>
                <a:off x="1109271"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oMath>
                  </m:oMathPara>
                </a14:m>
                <a:endParaRPr lang="en-US" dirty="0"/>
              </a:p>
            </p:txBody>
          </p:sp>
        </mc:Choice>
        <mc:Fallback xmlns="">
          <p:sp>
            <p:nvSpPr>
              <p:cNvPr id="2" name="Rounded Rectangular Callout 1"/>
              <p:cNvSpPr>
                <a:spLocks noRot="1" noChangeAspect="1" noMove="1" noResize="1" noEditPoints="1" noAdjustHandles="1" noChangeArrowheads="1" noChangeShapeType="1" noTextEdit="1"/>
              </p:cNvSpPr>
              <p:nvPr/>
            </p:nvSpPr>
            <p:spPr>
              <a:xfrm>
                <a:off x="1109271" y="697177"/>
                <a:ext cx="1469036" cy="589400"/>
              </a:xfrm>
              <a:prstGeom prst="wedgeRoundRectCallou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3587057"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3587057" y="697177"/>
                <a:ext cx="1469036" cy="589400"/>
              </a:xfrm>
              <a:prstGeom prst="wedgeRoundRectCallou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p:cNvSpPr/>
              <p:nvPr/>
            </p:nvSpPr>
            <p:spPr>
              <a:xfrm>
                <a:off x="3797509" y="2936954"/>
                <a:ext cx="1469036" cy="589400"/>
              </a:xfrm>
              <a:prstGeom prst="wedgeRoundRectCallout">
                <a:avLst>
                  <a:gd name="adj1" fmla="val -49404"/>
                  <a:gd name="adj2" fmla="val -7229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3797509" y="2936954"/>
                <a:ext cx="1469036" cy="589400"/>
              </a:xfrm>
              <a:prstGeom prst="wedgeRoundRectCallout">
                <a:avLst>
                  <a:gd name="adj1" fmla="val -49404"/>
                  <a:gd name="adj2" fmla="val -72295"/>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856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5DA9-4875-4B1B-A3A2-D9A84BE53016}"/>
              </a:ext>
            </a:extLst>
          </p:cNvPr>
          <p:cNvSpPr>
            <a:spLocks noGrp="1"/>
          </p:cNvSpPr>
          <p:nvPr>
            <p:ph type="title"/>
          </p:nvPr>
        </p:nvSpPr>
        <p:spPr/>
        <p:txBody>
          <a:bodyPr/>
          <a:lstStyle/>
          <a:p>
            <a:r>
              <a:rPr lang="en-US" dirty="0"/>
              <a:t>MATH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92BE2-9658-4CA5-AC55-0382459AD5C5}"/>
                  </a:ext>
                </a:extLst>
              </p:cNvPr>
              <p:cNvSpPr>
                <a:spLocks noGrp="1"/>
              </p:cNvSpPr>
              <p:nvPr>
                <p:ph idx="1"/>
              </p:nvPr>
            </p:nvSpPr>
            <p:spPr/>
            <p:txBody>
              <a:bodyPr>
                <a:normAutofit fontScale="85000" lnSpcReduction="10000"/>
              </a:bodyPr>
              <a:lstStyle/>
              <a:p>
                <a:r>
                  <a:rPr lang="en-US" dirty="0"/>
                  <a:t>ODEs: Diff </a:t>
                </a:r>
                <a:r>
                  <a:rPr lang="en-US" dirty="0" err="1"/>
                  <a:t>Eq</a:t>
                </a:r>
                <a:r>
                  <a:rPr lang="en-US" dirty="0"/>
                  <a:t> with </a:t>
                </a:r>
                <a:r>
                  <a:rPr lang="en-US" b="1" dirty="0"/>
                  <a:t>one independent </a:t>
                </a:r>
                <a:r>
                  <a:rPr lang="en-US" dirty="0"/>
                  <a:t>variable and 1+ dependent variables.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𝑥</m:t>
                        </m:r>
                        <m:d>
                          <m:dPr>
                            <m:ctrlPr>
                              <a:rPr lang="en-US" b="0" i="1" smtClean="0">
                                <a:latin typeface="Cambria Math" panose="02040503050406030204" pitchFamily="18" charset="0"/>
                              </a:rPr>
                            </m:ctrlPr>
                          </m:dPr>
                          <m:e>
                            <m:r>
                              <a:rPr lang="en-US" i="1">
                                <a:latin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e>
                    </m:d>
                  </m:oMath>
                </a14:m>
                <a:endParaRPr lang="en-US" b="0" dirty="0"/>
              </a:p>
              <a:p>
                <a:pPr lvl="1"/>
                <a:r>
                  <a:rPr lang="en-US" b="0" dirty="0"/>
                  <a:t>Ex: Lorentz system</a:t>
                </a:r>
                <a:br>
                  <a:rPr lang="en-US" b="0" dirty="0"/>
                </a:br>
                <a:br>
                  <a:rPr lang="en-US" b="0" dirty="0"/>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𝑧</m:t>
                    </m:r>
                  </m:oMath>
                </a14:m>
                <a:endParaRPr lang="en-US" b="0" dirty="0"/>
              </a:p>
              <a:p>
                <a:endParaRPr lang="en-US" b="0" dirty="0"/>
              </a:p>
              <a:p>
                <a:r>
                  <a:rPr lang="en-US" b="0" dirty="0"/>
                  <a:t>PDEs: Diff </a:t>
                </a:r>
                <a:r>
                  <a:rPr lang="en-US" b="0" dirty="0" err="1"/>
                  <a:t>Eq</a:t>
                </a:r>
                <a:r>
                  <a:rPr lang="en-US" b="0" dirty="0"/>
                  <a:t> with </a:t>
                </a:r>
                <a:r>
                  <a:rPr lang="en-US" b="1" dirty="0"/>
                  <a:t>multiple independent </a:t>
                </a:r>
                <a:r>
                  <a:rPr lang="en-US" dirty="0"/>
                  <a:t>variables and 1+ dependent variables</a:t>
                </a: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endParaRPr lang="en-US" b="0" dirty="0"/>
              </a:p>
              <a:p>
                <a:pPr lvl="1"/>
                <a:r>
                  <a:rPr lang="en-US" dirty="0"/>
                  <a:t>Ex: 2-D Diffusion</a:t>
                </a:r>
                <a:br>
                  <a:rPr lang="en-US" dirty="0"/>
                </a:b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𝑥</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𝑦</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2</m:t>
                            </m:r>
                          </m:sup>
                        </m:sSup>
                      </m:den>
                    </m:f>
                  </m:oMath>
                </a14:m>
                <a:endParaRPr lang="en-US" dirty="0"/>
              </a:p>
            </p:txBody>
          </p:sp>
        </mc:Choice>
        <mc:Fallback xmlns="">
          <p:sp>
            <p:nvSpPr>
              <p:cNvPr id="3" name="Content Placeholder 2">
                <a:extLst>
                  <a:ext uri="{FF2B5EF4-FFF2-40B4-BE49-F238E27FC236}">
                    <a16:creationId xmlns:a16="http://schemas.microsoft.com/office/drawing/2014/main" id="{62592BE2-9658-4CA5-AC55-0382459AD5C5}"/>
                  </a:ext>
                </a:extLst>
              </p:cNvPr>
              <p:cNvSpPr>
                <a:spLocks noGrp="1" noRot="1" noChangeAspect="1" noMove="1" noResize="1" noEditPoints="1" noAdjustHandles="1" noChangeArrowheads="1" noChangeShapeType="1" noTextEdit="1"/>
              </p:cNvSpPr>
              <p:nvPr>
                <p:ph idx="1"/>
              </p:nvPr>
            </p:nvSpPr>
            <p:spPr>
              <a:blipFill>
                <a:blip r:embed="rId3"/>
                <a:stretch>
                  <a:fillRect l="-812" t="-2661"/>
                </a:stretch>
              </a:blipFill>
            </p:spPr>
            <p:txBody>
              <a:bodyPr/>
              <a:lstStyle/>
              <a:p>
                <a:r>
                  <a:rPr lang="en-US">
                    <a:noFill/>
                  </a:rPr>
                  <a:t> </a:t>
                </a:r>
              </a:p>
            </p:txBody>
          </p:sp>
        </mc:Fallback>
      </mc:AlternateContent>
      <p:pic>
        <p:nvPicPr>
          <p:cNvPr id="2050" name="Picture 2" descr="https://upload.wikimedia.org/wikipedia/commons/1/13/A_Trajectory_Through_Phase_Space_in_a_Lorenz_Attractor.gif">
            <a:extLst>
              <a:ext uri="{FF2B5EF4-FFF2-40B4-BE49-F238E27FC236}">
                <a16:creationId xmlns:a16="http://schemas.microsoft.com/office/drawing/2014/main" id="{989836CF-E2F6-4BE3-BF8B-00D9F1892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67431" y="2439942"/>
            <a:ext cx="1428215" cy="1428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d diffusion">
            <a:extLst>
              <a:ext uri="{FF2B5EF4-FFF2-40B4-BE49-F238E27FC236}">
                <a16:creationId xmlns:a16="http://schemas.microsoft.com/office/drawing/2014/main" id="{54F12766-0583-4B78-9A3C-1B8A3A79F12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09279" y="4795585"/>
            <a:ext cx="1944521" cy="17046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4714D4-8C6F-493F-8388-E643F8F76104}"/>
              </a:ext>
            </a:extLst>
          </p:cNvPr>
          <p:cNvSpPr txBox="1"/>
          <p:nvPr/>
        </p:nvSpPr>
        <p:spPr>
          <a:xfrm>
            <a:off x="5637126" y="484278"/>
            <a:ext cx="5241132" cy="646331"/>
          </a:xfrm>
          <a:prstGeom prst="rect">
            <a:avLst/>
          </a:prstGeom>
          <a:noFill/>
        </p:spPr>
        <p:txBody>
          <a:bodyPr wrap="square" rtlCol="0">
            <a:spAutoFit/>
          </a:bodyPr>
          <a:lstStyle/>
          <a:p>
            <a:endParaRPr lang="en-US" dirty="0">
              <a:hlinkClick r:id="rId6"/>
            </a:endParaRPr>
          </a:p>
          <a:p>
            <a:r>
              <a:rPr lang="en-US" dirty="0">
                <a:hlinkClick r:id="rId6"/>
              </a:rPr>
              <a:t>Diff Eq </a:t>
            </a:r>
            <a:r>
              <a:rPr lang="en-US" dirty="0" err="1">
                <a:hlinkClick r:id="rId6"/>
              </a:rPr>
              <a:t>Youtube</a:t>
            </a:r>
            <a:r>
              <a:rPr lang="en-US" dirty="0">
                <a:hlinkClick r:id="rId6"/>
              </a:rPr>
              <a:t> Video: https://youtu.be/-N8J9R6_oqY</a:t>
            </a:r>
            <a:r>
              <a:rPr lang="en-US" dirty="0"/>
              <a:t> </a:t>
            </a:r>
          </a:p>
        </p:txBody>
      </p:sp>
    </p:spTree>
    <p:extLst>
      <p:ext uri="{BB962C8B-B14F-4D97-AF65-F5344CB8AC3E}">
        <p14:creationId xmlns:p14="http://schemas.microsoft.com/office/powerpoint/2010/main" val="1691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E855-EDF9-4B96-BB94-EF94A4049243}"/>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7D477-936B-4F65-B767-4B975614B76E}"/>
                  </a:ext>
                </a:extLst>
              </p:cNvPr>
              <p:cNvSpPr>
                <a:spLocks noGrp="1"/>
              </p:cNvSpPr>
              <p:nvPr>
                <p:ph idx="1"/>
              </p:nvPr>
            </p:nvSpPr>
            <p:spPr/>
            <p:txBody>
              <a:bodyPr>
                <a:normAutofit/>
              </a:bodyPr>
              <a:lstStyle/>
              <a:p>
                <a:r>
                  <a:rPr lang="en-US" dirty="0"/>
                  <a:t>SDEs: ODEs but </a:t>
                </a:r>
                <a:r>
                  <a:rPr lang="en-US" b="1" dirty="0"/>
                  <a:t>random</a:t>
                </a:r>
                <a:r>
                  <a:rPr lang="en-US" dirty="0"/>
                  <a:t> dependent variables.</a:t>
                </a:r>
              </a:p>
              <a:p>
                <a:pPr lvl="1"/>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𝑑𝑌</m:t>
                        </m:r>
                        <m:r>
                          <a:rPr lang="en-US" i="1">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 </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r>
                  <a:rPr lang="en-US" dirty="0"/>
                  <a:t> </a:t>
                </a:r>
                <a:br>
                  <a:rPr lang="en-US" dirty="0"/>
                </a:br>
                <a:r>
                  <a:rPr lang="en-US" dirty="0"/>
                  <a:t>where </a:t>
                </a:r>
                <a14:m>
                  <m:oMath xmlns:m="http://schemas.openxmlformats.org/officeDocument/2006/math">
                    <m:r>
                      <a:rPr lang="en-US" b="0" i="1" smtClean="0">
                        <a:latin typeface="Cambria Math" panose="02040503050406030204" pitchFamily="18" charset="0"/>
                      </a:rPr>
                      <m:t>𝜔</m:t>
                    </m:r>
                  </m:oMath>
                </a14:m>
                <a:r>
                  <a:rPr lang="en-US" dirty="0"/>
                  <a:t> is a random value</a:t>
                </a:r>
              </a:p>
              <a:p>
                <a:pPr lvl="1"/>
                <a:r>
                  <a:rPr lang="en-US" dirty="0"/>
                  <a:t>Ex: Brownian Motion </a:t>
                </a:r>
              </a:p>
              <a:p>
                <a:endParaRPr lang="en-US" dirty="0"/>
              </a:p>
              <a:p>
                <a:r>
                  <a:rPr lang="en-US" dirty="0"/>
                  <a:t>What determines if we need ODE, PDE, or SDE?</a:t>
                </a:r>
              </a:p>
              <a:p>
                <a:pPr lvl="1"/>
                <a:r>
                  <a:rPr lang="en-US" dirty="0"/>
                  <a:t>What assumptions are we using?</a:t>
                </a:r>
              </a:p>
              <a:p>
                <a:pPr lvl="1"/>
                <a:r>
                  <a:rPr lang="en-US" dirty="0"/>
                  <a:t>How many dependent variables will there need to be?</a:t>
                </a:r>
              </a:p>
              <a:p>
                <a:pPr lvl="2"/>
                <a:r>
                  <a:rPr lang="en-US" dirty="0"/>
                  <a:t>Do we have to track “single particles” with probabilities?</a:t>
                </a:r>
              </a:p>
              <a:p>
                <a:pPr lvl="1"/>
                <a:r>
                  <a:rPr lang="en-US" dirty="0"/>
                  <a:t>Think </a:t>
                </a:r>
                <a:r>
                  <a:rPr lang="en-US" b="1" dirty="0"/>
                  <a:t>high-level!</a:t>
                </a:r>
                <a:endParaRPr lang="en-US" dirty="0"/>
              </a:p>
            </p:txBody>
          </p:sp>
        </mc:Choice>
        <mc:Fallback xmlns="">
          <p:sp>
            <p:nvSpPr>
              <p:cNvPr id="3" name="Content Placeholder 2">
                <a:extLst>
                  <a:ext uri="{FF2B5EF4-FFF2-40B4-BE49-F238E27FC236}">
                    <a16:creationId xmlns:a16="http://schemas.microsoft.com/office/drawing/2014/main" id="{34C7D477-936B-4F65-B767-4B975614B76E}"/>
                  </a:ext>
                </a:extLst>
              </p:cNvPr>
              <p:cNvSpPr>
                <a:spLocks noGrp="1" noRot="1" noChangeAspect="1" noMove="1" noResize="1" noEditPoints="1" noAdjustHandles="1" noChangeArrowheads="1" noChangeShapeType="1" noTextEdit="1"/>
              </p:cNvSpPr>
              <p:nvPr>
                <p:ph idx="1"/>
              </p:nvPr>
            </p:nvSpPr>
            <p:spPr>
              <a:blipFill>
                <a:blip r:embed="rId3"/>
                <a:stretch>
                  <a:fillRect l="-1043" t="-2241" b="-1541"/>
                </a:stretch>
              </a:blipFill>
            </p:spPr>
            <p:txBody>
              <a:bodyPr/>
              <a:lstStyle/>
              <a:p>
                <a:r>
                  <a:rPr lang="en-US">
                    <a:noFill/>
                  </a:rPr>
                  <a:t> </a:t>
                </a:r>
              </a:p>
            </p:txBody>
          </p:sp>
        </mc:Fallback>
      </mc:AlternateContent>
      <p:pic>
        <p:nvPicPr>
          <p:cNvPr id="3074" name="Picture 2" descr="https://upload.wikimedia.org/wikipedia/commons/thumb/c/c2/Brownian_motion_large.gif/220px-Brownian_motion_large.gif">
            <a:extLst>
              <a:ext uri="{FF2B5EF4-FFF2-40B4-BE49-F238E27FC236}">
                <a16:creationId xmlns:a16="http://schemas.microsoft.com/office/drawing/2014/main" id="{A80CF250-FBBA-4612-8EC9-569ECAAB2AC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41785" y="190579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EA1-BCC8-461E-B6B0-C4598A49BEE7}"/>
              </a:ext>
            </a:extLst>
          </p:cNvPr>
          <p:cNvSpPr>
            <a:spLocks noGrp="1"/>
          </p:cNvSpPr>
          <p:nvPr>
            <p:ph type="title"/>
          </p:nvPr>
        </p:nvSpPr>
        <p:spPr>
          <a:xfrm>
            <a:off x="838200" y="365125"/>
            <a:ext cx="10515600" cy="1325563"/>
          </a:xfrm>
        </p:spPr>
        <p:txBody>
          <a:bodyPr/>
          <a:lstStyle/>
          <a:p>
            <a:r>
              <a:rPr lang="en-US" dirty="0"/>
              <a:t>Verification vs. Validation</a:t>
            </a:r>
          </a:p>
        </p:txBody>
      </p:sp>
      <p:pic>
        <p:nvPicPr>
          <p:cNvPr id="24" name="Picture 23" descr="A screenshot of a cell phone&#10;&#10;Description generated with high confidence">
            <a:extLst>
              <a:ext uri="{FF2B5EF4-FFF2-40B4-BE49-F238E27FC236}">
                <a16:creationId xmlns:a16="http://schemas.microsoft.com/office/drawing/2014/main" id="{A2029D41-D1CB-4505-B4BE-D75478080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922" y="1354680"/>
            <a:ext cx="3280156" cy="5234291"/>
          </a:xfrm>
          <a:prstGeom prst="rect">
            <a:avLst/>
          </a:prstGeom>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B89DE5F4-5809-4D05-A95D-B8702DD156D9}"/>
                  </a:ext>
                </a:extLst>
              </p:cNvPr>
              <p:cNvSpPr txBox="1"/>
              <p:nvPr/>
            </p:nvSpPr>
            <p:spPr>
              <a:xfrm>
                <a:off x="479515" y="2621856"/>
                <a:ext cx="2594493" cy="1614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𝑟𝑒𝑝𝑙𝑖𝑐𝑎𝑡𝑖𝑜𝑛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𝑡𝑟𝑎𝑛𝑠𝑐𝑟𝑖𝑝𝑡𝑖𝑜𝑛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𝑡𝑟𝑎𝑛𝑠𝑙𝑎𝑡𝑖𝑜𝑛</m:t>
                          </m:r>
                        </m:sub>
                      </m:sSub>
                    </m:oMath>
                  </m:oMathPara>
                </a14:m>
                <a:endParaRPr lang="en-US" dirty="0"/>
              </a:p>
            </p:txBody>
          </p:sp>
        </mc:Choice>
        <mc:Fallback xmlns="">
          <p:sp>
            <p:nvSpPr>
              <p:cNvPr id="1033" name="TextBox 1032">
                <a:extLst>
                  <a:ext uri="{FF2B5EF4-FFF2-40B4-BE49-F238E27FC236}">
                    <a16:creationId xmlns:a16="http://schemas.microsoft.com/office/drawing/2014/main" id="{B89DE5F4-5809-4D05-A95D-B8702DD156D9}"/>
                  </a:ext>
                </a:extLst>
              </p:cNvPr>
              <p:cNvSpPr txBox="1">
                <a:spLocks noRot="1" noChangeAspect="1" noMove="1" noResize="1" noEditPoints="1" noAdjustHandles="1" noChangeArrowheads="1" noChangeShapeType="1" noTextEdit="1"/>
              </p:cNvSpPr>
              <p:nvPr/>
            </p:nvSpPr>
            <p:spPr>
              <a:xfrm>
                <a:off x="479515" y="2621856"/>
                <a:ext cx="2594493" cy="1614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30D5D49-870A-405C-B75F-B419958CC942}"/>
                  </a:ext>
                </a:extLst>
              </p:cNvPr>
              <p:cNvSpPr txBox="1"/>
              <p:nvPr/>
            </p:nvSpPr>
            <p:spPr>
              <a:xfrm>
                <a:off x="335077" y="4509368"/>
                <a:ext cx="3226942" cy="19127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𝑃𝑟𝑖𝑚𝑒𝑟</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𝑚𝑅𝑁𝐴</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oMath>
                  </m:oMathPara>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oMath>
                </a14:m>
                <a:endParaRPr lang="en-US" dirty="0"/>
              </a:p>
            </p:txBody>
          </p:sp>
        </mc:Choice>
        <mc:Fallback xmlns="">
          <p:sp>
            <p:nvSpPr>
              <p:cNvPr id="42" name="TextBox 41">
                <a:extLst>
                  <a:ext uri="{FF2B5EF4-FFF2-40B4-BE49-F238E27FC236}">
                    <a16:creationId xmlns:a16="http://schemas.microsoft.com/office/drawing/2014/main" id="{330D5D49-870A-405C-B75F-B419958CC942}"/>
                  </a:ext>
                </a:extLst>
              </p:cNvPr>
              <p:cNvSpPr txBox="1">
                <a:spLocks noRot="1" noChangeAspect="1" noMove="1" noResize="1" noEditPoints="1" noAdjustHandles="1" noChangeArrowheads="1" noChangeShapeType="1" noTextEdit="1"/>
              </p:cNvSpPr>
              <p:nvPr/>
            </p:nvSpPr>
            <p:spPr>
              <a:xfrm>
                <a:off x="335077" y="4509368"/>
                <a:ext cx="3226942" cy="1912703"/>
              </a:xfrm>
              <a:prstGeom prst="rect">
                <a:avLst/>
              </a:prstGeom>
              <a:blipFill>
                <a:blip r:embed="rId5"/>
                <a:stretch>
                  <a:fillRect l="-189" b="-3834"/>
                </a:stretch>
              </a:blipFill>
            </p:spPr>
            <p:txBody>
              <a:bodyPr/>
              <a:lstStyle/>
              <a:p>
                <a:r>
                  <a:rPr lang="en-US">
                    <a:noFill/>
                  </a:rPr>
                  <a:t> </a:t>
                </a:r>
              </a:p>
            </p:txBody>
          </p:sp>
        </mc:Fallback>
      </mc:AlternateContent>
      <p:grpSp>
        <p:nvGrpSpPr>
          <p:cNvPr id="1039" name="Group 1038">
            <a:extLst>
              <a:ext uri="{FF2B5EF4-FFF2-40B4-BE49-F238E27FC236}">
                <a16:creationId xmlns:a16="http://schemas.microsoft.com/office/drawing/2014/main" id="{73600A12-E36F-4D78-AE2C-221F209D8B6F}"/>
              </a:ext>
            </a:extLst>
          </p:cNvPr>
          <p:cNvGrpSpPr/>
          <p:nvPr/>
        </p:nvGrpSpPr>
        <p:grpSpPr>
          <a:xfrm>
            <a:off x="3479612" y="3474351"/>
            <a:ext cx="914400" cy="994947"/>
            <a:chOff x="3998735" y="3496856"/>
            <a:chExt cx="914400" cy="994947"/>
          </a:xfrm>
        </p:grpSpPr>
        <p:grpSp>
          <p:nvGrpSpPr>
            <p:cNvPr id="1038" name="Group 1037">
              <a:extLst>
                <a:ext uri="{FF2B5EF4-FFF2-40B4-BE49-F238E27FC236}">
                  <a16:creationId xmlns:a16="http://schemas.microsoft.com/office/drawing/2014/main" id="{F8E17CBA-3704-4FB5-8B84-227EA87118B3}"/>
                </a:ext>
              </a:extLst>
            </p:cNvPr>
            <p:cNvGrpSpPr/>
            <p:nvPr/>
          </p:nvGrpSpPr>
          <p:grpSpPr>
            <a:xfrm>
              <a:off x="4083796" y="3496856"/>
              <a:ext cx="744279" cy="994947"/>
              <a:chOff x="4083796" y="3496856"/>
              <a:chExt cx="744279" cy="994947"/>
            </a:xfrm>
          </p:grpSpPr>
          <p:cxnSp>
            <p:nvCxnSpPr>
              <p:cNvPr id="26" name="Straight Arrow Connector 25">
                <a:extLst>
                  <a:ext uri="{FF2B5EF4-FFF2-40B4-BE49-F238E27FC236}">
                    <a16:creationId xmlns:a16="http://schemas.microsoft.com/office/drawing/2014/main" id="{CAAC1307-69CA-475E-ADA8-3F5CA9CDA42B}"/>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DBFA83-CD47-4FB0-B15E-5C2215E441AF}"/>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037" name="Graphic 1036" descr="Help">
              <a:extLst>
                <a:ext uri="{FF2B5EF4-FFF2-40B4-BE49-F238E27FC236}">
                  <a16:creationId xmlns:a16="http://schemas.microsoft.com/office/drawing/2014/main" id="{D5F963CB-BA7A-42DA-B142-4AA8BEBDCB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grpSp>
        <p:nvGrpSpPr>
          <p:cNvPr id="51" name="Group 50">
            <a:extLst>
              <a:ext uri="{FF2B5EF4-FFF2-40B4-BE49-F238E27FC236}">
                <a16:creationId xmlns:a16="http://schemas.microsoft.com/office/drawing/2014/main" id="{DB347EBC-5D24-4784-9FB5-B3EBDBFCB007}"/>
              </a:ext>
            </a:extLst>
          </p:cNvPr>
          <p:cNvGrpSpPr/>
          <p:nvPr/>
        </p:nvGrpSpPr>
        <p:grpSpPr>
          <a:xfrm>
            <a:off x="7863566" y="3429000"/>
            <a:ext cx="914400" cy="994947"/>
            <a:chOff x="3998735" y="3496856"/>
            <a:chExt cx="914400" cy="994947"/>
          </a:xfrm>
        </p:grpSpPr>
        <p:grpSp>
          <p:nvGrpSpPr>
            <p:cNvPr id="52" name="Group 51">
              <a:extLst>
                <a:ext uri="{FF2B5EF4-FFF2-40B4-BE49-F238E27FC236}">
                  <a16:creationId xmlns:a16="http://schemas.microsoft.com/office/drawing/2014/main" id="{88C92BA5-02D4-45FB-84E5-CC0ADBF1F91C}"/>
                </a:ext>
              </a:extLst>
            </p:cNvPr>
            <p:cNvGrpSpPr/>
            <p:nvPr/>
          </p:nvGrpSpPr>
          <p:grpSpPr>
            <a:xfrm>
              <a:off x="4083796" y="3496856"/>
              <a:ext cx="744279" cy="994947"/>
              <a:chOff x="4083796" y="3496856"/>
              <a:chExt cx="744279" cy="994947"/>
            </a:xfrm>
          </p:grpSpPr>
          <p:cxnSp>
            <p:nvCxnSpPr>
              <p:cNvPr id="54" name="Straight Arrow Connector 53">
                <a:extLst>
                  <a:ext uri="{FF2B5EF4-FFF2-40B4-BE49-F238E27FC236}">
                    <a16:creationId xmlns:a16="http://schemas.microsoft.com/office/drawing/2014/main" id="{FFF7D04E-A4A8-4A3A-A3A7-208011606F02}"/>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A3A9335-0F79-48AB-B7D1-B3F026EC0187}"/>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Help">
              <a:extLst>
                <a:ext uri="{FF2B5EF4-FFF2-40B4-BE49-F238E27FC236}">
                  <a16:creationId xmlns:a16="http://schemas.microsoft.com/office/drawing/2014/main" id="{E84F7708-1BD3-4993-BE18-4D42DCABDC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pic>
        <p:nvPicPr>
          <p:cNvPr id="1043" name="Picture 6" descr="biology cell GIF by Yasislas">
            <a:extLst>
              <a:ext uri="{FF2B5EF4-FFF2-40B4-BE49-F238E27FC236}">
                <a16:creationId xmlns:a16="http://schemas.microsoft.com/office/drawing/2014/main" id="{8EB349D3-2C5D-4A0D-99F3-3F3AEE43ADF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9013552" y="2449074"/>
            <a:ext cx="3045502" cy="3045502"/>
          </a:xfrm>
          <a:prstGeom prst="rect">
            <a:avLst/>
          </a:prstGeom>
          <a:noFill/>
          <a:extLst>
            <a:ext uri="{909E8E84-426E-40DD-AFC4-6F175D3DCCD1}">
              <a14:hiddenFill xmlns:a14="http://schemas.microsoft.com/office/drawing/2010/main">
                <a:solidFill>
                  <a:srgbClr val="FFFFFF"/>
                </a:solidFill>
              </a14:hiddenFill>
            </a:ext>
          </a:extLst>
        </p:spPr>
      </p:pic>
      <p:sp>
        <p:nvSpPr>
          <p:cNvPr id="1044" name="TextBox 1043">
            <a:extLst>
              <a:ext uri="{FF2B5EF4-FFF2-40B4-BE49-F238E27FC236}">
                <a16:creationId xmlns:a16="http://schemas.microsoft.com/office/drawing/2014/main" id="{1364038C-929F-4C14-9C5D-406BB351C1AE}"/>
              </a:ext>
            </a:extLst>
          </p:cNvPr>
          <p:cNvSpPr txBox="1"/>
          <p:nvPr/>
        </p:nvSpPr>
        <p:spPr>
          <a:xfrm>
            <a:off x="8097184" y="1510877"/>
            <a:ext cx="523157" cy="4831194"/>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VALID    ATION</a:t>
            </a:r>
          </a:p>
        </p:txBody>
      </p:sp>
      <p:sp>
        <p:nvSpPr>
          <p:cNvPr id="1045" name="TextBox 1044">
            <a:extLst>
              <a:ext uri="{FF2B5EF4-FFF2-40B4-BE49-F238E27FC236}">
                <a16:creationId xmlns:a16="http://schemas.microsoft.com/office/drawing/2014/main" id="{F8CFBE78-6F7B-4086-AC98-53482CF3DAA1}"/>
              </a:ext>
            </a:extLst>
          </p:cNvPr>
          <p:cNvSpPr txBox="1"/>
          <p:nvPr/>
        </p:nvSpPr>
        <p:spPr>
          <a:xfrm>
            <a:off x="317945" y="1440280"/>
            <a:ext cx="3144535" cy="923330"/>
          </a:xfrm>
          <a:prstGeom prst="rect">
            <a:avLst/>
          </a:prstGeom>
          <a:noFill/>
        </p:spPr>
        <p:txBody>
          <a:bodyPr wrap="square" rtlCol="0">
            <a:spAutoFit/>
          </a:bodyPr>
          <a:lstStyle/>
          <a:p>
            <a:r>
              <a:rPr lang="en-US" dirty="0"/>
              <a:t>DNA –replication-&gt; DNA</a:t>
            </a:r>
          </a:p>
          <a:p>
            <a:r>
              <a:rPr lang="en-US" dirty="0"/>
              <a:t>DNA  –transcription-&gt; mRNA</a:t>
            </a:r>
          </a:p>
          <a:p>
            <a:r>
              <a:rPr lang="en-US" dirty="0"/>
              <a:t>mRNA –translation-&gt; Protein</a:t>
            </a:r>
          </a:p>
        </p:txBody>
      </p:sp>
      <p:sp>
        <p:nvSpPr>
          <p:cNvPr id="63" name="TextBox 62">
            <a:extLst>
              <a:ext uri="{FF2B5EF4-FFF2-40B4-BE49-F238E27FC236}">
                <a16:creationId xmlns:a16="http://schemas.microsoft.com/office/drawing/2014/main" id="{15F62671-B0CB-429F-AE57-0863624E6898}"/>
              </a:ext>
            </a:extLst>
          </p:cNvPr>
          <p:cNvSpPr txBox="1"/>
          <p:nvPr/>
        </p:nvSpPr>
        <p:spPr>
          <a:xfrm>
            <a:off x="3675029" y="1425813"/>
            <a:ext cx="523157" cy="5169685"/>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VERIFI   CATION</a:t>
            </a:r>
          </a:p>
        </p:txBody>
      </p:sp>
    </p:spTree>
    <p:extLst>
      <p:ext uri="{BB962C8B-B14F-4D97-AF65-F5344CB8AC3E}">
        <p14:creationId xmlns:p14="http://schemas.microsoft.com/office/powerpoint/2010/main" val="33742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500"/>
                                        <p:tgtEl>
                                          <p:spTgt spid="1039"/>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fade">
                                      <p:cBhvr>
                                        <p:cTn id="13" dur="500"/>
                                        <p:tgtEl>
                                          <p:spTgt spid="10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3"/>
                                        </p:tgtEl>
                                        <p:attrNameLst>
                                          <p:attrName>style.visibility</p:attrName>
                                        </p:attrNameLst>
                                      </p:cBhvr>
                                      <p:to>
                                        <p:strVal val="visible"/>
                                      </p:to>
                                    </p:set>
                                    <p:animEffect transition="in" filter="fade">
                                      <p:cBhvr>
                                        <p:cTn id="35"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42" grpId="0"/>
      <p:bldP spid="1044" grpId="0"/>
      <p:bldP spid="1045" grpId="0"/>
      <p:bldP spid="6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d95a6a3c-07cf-4040-afd5-2796f0417b10" Revision="1" Stencil="System.MyShapes" StencilVersion="1.0"/>
</Control>
</file>

<file path=customXml/itemProps1.xml><?xml version="1.0" encoding="utf-8"?>
<ds:datastoreItem xmlns:ds="http://schemas.openxmlformats.org/officeDocument/2006/customXml" ds:itemID="{1809CFAA-5D2A-47EF-BFB8-6E509F6A5D5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1601</TotalTime>
  <Words>351</Words>
  <Application>Microsoft Office PowerPoint</Application>
  <PresentationFormat>Widescreen</PresentationFormat>
  <Paragraphs>66</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Adobe Gothic Std B</vt:lpstr>
      <vt:lpstr>Arial</vt:lpstr>
      <vt:lpstr>Calibri</vt:lpstr>
      <vt:lpstr>Calibri Light</vt:lpstr>
      <vt:lpstr>Cambria Math</vt:lpstr>
      <vt:lpstr>Office Theme</vt:lpstr>
      <vt:lpstr>Prerequisites + Intro to Biological Models</vt:lpstr>
      <vt:lpstr>PowerPoint Presentation</vt:lpstr>
      <vt:lpstr>What are we trying to do?</vt:lpstr>
      <vt:lpstr>PowerPoint Presentation</vt:lpstr>
      <vt:lpstr>PowerPoint Presentation</vt:lpstr>
      <vt:lpstr>MATH </vt:lpstr>
      <vt:lpstr>PowerPoint Presentation</vt:lpstr>
      <vt:lpstr>Verification vs. 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Prerequisites</dc:title>
  <dc:creator>Yoshi Goto</dc:creator>
  <cp:lastModifiedBy>Yoshi Goto</cp:lastModifiedBy>
  <cp:revision>55</cp:revision>
  <dcterms:created xsi:type="dcterms:W3CDTF">2018-04-08T23:25:55Z</dcterms:created>
  <dcterms:modified xsi:type="dcterms:W3CDTF">2019-06-10T06:09:23Z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